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f3fc219d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f3fc219d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3fc219dc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3fc219dc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8797fcb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8797fcb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294941a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294941a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f3fc219d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f3fc219d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f3fc219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f3fc219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3fc219d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f3fc219d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f3fc219d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f3fc219d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27f4c4d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27f4c4d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 Pool great at generating waves under water using pressurized air and a device </a:t>
            </a:r>
            <a:r>
              <a:rPr lang="en"/>
              <a:t>similar</a:t>
            </a:r>
            <a:r>
              <a:rPr lang="en"/>
              <a:t> to an “accordian”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7f4c4d4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7f4c4d4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27f4c4d4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27f4c4d4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3fc219d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f3fc219d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Biomimetic Fish</a:t>
            </a:r>
            <a:endParaRPr/>
          </a:p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The Aquamen</a:t>
            </a:r>
            <a:endParaRPr u="sng"/>
          </a:p>
          <a:p>
            <a:pPr indent="0" lvl="0" marL="228600" marR="19050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Abdulrahman Alnebari</a:t>
            </a:r>
            <a:endParaRPr>
              <a:solidFill>
                <a:srgbClr val="434343"/>
              </a:solidFill>
            </a:endParaRPr>
          </a:p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Shuaib Alshuaib</a:t>
            </a:r>
            <a:endParaRPr>
              <a:solidFill>
                <a:srgbClr val="434343"/>
              </a:solidFill>
            </a:endParaRPr>
          </a:p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James Brooks</a:t>
            </a:r>
            <a:endParaRPr>
              <a:solidFill>
                <a:srgbClr val="434343"/>
              </a:solidFill>
            </a:endParaRPr>
          </a:p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Nathan Servis</a:t>
            </a:r>
            <a:endParaRPr>
              <a:solidFill>
                <a:srgbClr val="434343"/>
              </a:solidFill>
            </a:endParaRPr>
          </a:p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Requirements (ER) and QFD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264725" y="13283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Stress </a:t>
            </a:r>
            <a:r>
              <a:rPr lang="en" sz="2000"/>
              <a:t>(MPa)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Lifespan</a:t>
            </a:r>
            <a:r>
              <a:rPr lang="en" sz="2000"/>
              <a:t> (Years)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Voltage</a:t>
            </a:r>
            <a:r>
              <a:rPr lang="en" sz="2000"/>
              <a:t> (V)</a:t>
            </a:r>
            <a:endParaRPr sz="2000"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4525025" y="13283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Buoyancy (N)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Oscillations (Hz)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Rotational Speed (rpm)</a:t>
            </a:r>
            <a:endParaRPr sz="2000"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45393" l="2644" r="20926" t="21945"/>
          <a:stretch/>
        </p:blipFill>
        <p:spPr>
          <a:xfrm>
            <a:off x="311700" y="2571750"/>
            <a:ext cx="8208450" cy="233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8123050" y="4834200"/>
            <a:ext cx="13419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Shuiab Alshuaib</a:t>
            </a:r>
            <a:endParaRPr sz="1000"/>
          </a:p>
        </p:txBody>
      </p:sp>
      <p:sp>
        <p:nvSpPr>
          <p:cNvPr id="136" name="Google Shape;136;p22"/>
          <p:cNvSpPr txBox="1"/>
          <p:nvPr/>
        </p:nvSpPr>
        <p:spPr>
          <a:xfrm>
            <a:off x="264725" y="4834200"/>
            <a:ext cx="1664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Table 1: QFD</a:t>
            </a:r>
            <a:endParaRPr i="1"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</a:t>
            </a:r>
            <a:r>
              <a:rPr lang="en"/>
              <a:t> Chart 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73317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5575" y="1170125"/>
            <a:ext cx="5524050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7715250" y="4933025"/>
            <a:ext cx="17496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434343"/>
                </a:solidFill>
              </a:rPr>
              <a:t>Abdulrahman Alnebari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team has estimated the budget to be about $400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625" y="1763875"/>
            <a:ext cx="5671976" cy="28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228850" y="4520625"/>
            <a:ext cx="2257500" cy="1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7715250" y="4933025"/>
            <a:ext cx="17496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905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</a:rPr>
              <a:t>Abdulrahman Alnebari</a:t>
            </a:r>
            <a:endParaRPr sz="800"/>
          </a:p>
        </p:txBody>
      </p:sp>
      <p:sp>
        <p:nvSpPr>
          <p:cNvPr id="154" name="Google Shape;154;p24"/>
          <p:cNvSpPr txBox="1"/>
          <p:nvPr/>
        </p:nvSpPr>
        <p:spPr>
          <a:xfrm>
            <a:off x="2723025" y="4490800"/>
            <a:ext cx="19599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Table 2: Mock Budget</a:t>
            </a:r>
            <a:endParaRPr i="1"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marR="215900" rtl="0" algn="l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rgbClr val="323232"/>
              </a:buClr>
              <a:buSzPts val="800"/>
              <a:buAutoNum type="arabicPeriod"/>
            </a:pPr>
            <a:r>
              <a:rPr lang="en" sz="800">
                <a:solidFill>
                  <a:srgbClr val="323232"/>
                </a:solidFill>
              </a:rPr>
              <a:t>A. Mckee, I. Macdonald, S. C. Farina, and A. P. Summers, “Undulation frequency affects burial performance in living and model flatfishes,” </a:t>
            </a:r>
            <a:r>
              <a:rPr i="1" lang="en" sz="800">
                <a:solidFill>
                  <a:srgbClr val="323232"/>
                </a:solidFill>
              </a:rPr>
              <a:t>Zoology</a:t>
            </a:r>
            <a:r>
              <a:rPr lang="en" sz="800">
                <a:solidFill>
                  <a:srgbClr val="323232"/>
                </a:solidFill>
              </a:rPr>
              <a:t>, vol. 119, no. 2, pp. 75–80, 2016.</a:t>
            </a:r>
            <a:endParaRPr sz="800">
              <a:solidFill>
                <a:srgbClr val="323232"/>
              </a:solidFill>
            </a:endParaRPr>
          </a:p>
          <a:p>
            <a:pPr indent="-279400" lvl="0" marL="457200" marR="215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800"/>
              <a:buAutoNum type="arabicPeriod"/>
            </a:pPr>
            <a:r>
              <a:rPr lang="en" sz="800">
                <a:solidFill>
                  <a:srgbClr val="323232"/>
                </a:solidFill>
              </a:rPr>
              <a:t>Richmondreefer, </a:t>
            </a:r>
            <a:r>
              <a:rPr i="1" lang="en" sz="800">
                <a:solidFill>
                  <a:srgbClr val="323232"/>
                </a:solidFill>
              </a:rPr>
              <a:t>YouTube</a:t>
            </a:r>
            <a:r>
              <a:rPr lang="en" sz="800">
                <a:solidFill>
                  <a:srgbClr val="323232"/>
                </a:solidFill>
              </a:rPr>
              <a:t>, 05-Jun-2012. [Online]. Available: https://www.youtube.com/watch?v=0HDH9pox1j4. [Accessed: 19-Sep-2018].</a:t>
            </a:r>
            <a:endParaRPr sz="800">
              <a:solidFill>
                <a:srgbClr val="323232"/>
              </a:solidFill>
            </a:endParaRPr>
          </a:p>
          <a:p>
            <a:pPr indent="-279400" lvl="0" marL="457200" marR="215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800"/>
              <a:buAutoNum type="arabicPeriod"/>
            </a:pPr>
            <a:r>
              <a:rPr lang="en" sz="800">
                <a:solidFill>
                  <a:srgbClr val="323232"/>
                </a:solidFill>
              </a:rPr>
              <a:t>Multiweb Pty Ltd, “PETROL JACKHAMMER #505755 | DEMOLITION &gt; HAMMER &gt; TOOLS HIRE EXPRESS,” </a:t>
            </a:r>
            <a:r>
              <a:rPr i="1" lang="en" sz="800">
                <a:solidFill>
                  <a:srgbClr val="323232"/>
                </a:solidFill>
              </a:rPr>
              <a:t>Hire Express</a:t>
            </a:r>
            <a:r>
              <a:rPr lang="en" sz="800">
                <a:solidFill>
                  <a:srgbClr val="323232"/>
                </a:solidFill>
              </a:rPr>
              <a:t>. [Online]. Available: https://www.hireexpress.com.au/product.view&amp;pid=1801. [Accessed: 19-Sep-2018].</a:t>
            </a:r>
            <a:endParaRPr sz="800">
              <a:solidFill>
                <a:srgbClr val="323232"/>
              </a:solidFill>
            </a:endParaRPr>
          </a:p>
          <a:p>
            <a:pPr indent="-279400" lvl="0" marL="457200" marR="215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800"/>
              <a:buAutoNum type="arabicPeriod"/>
            </a:pPr>
            <a:r>
              <a:rPr lang="en" sz="800">
                <a:solidFill>
                  <a:srgbClr val="323232"/>
                </a:solidFill>
              </a:rPr>
              <a:t>“Fluidized bed reactor,” </a:t>
            </a:r>
            <a:r>
              <a:rPr i="1" lang="en" sz="800">
                <a:solidFill>
                  <a:srgbClr val="323232"/>
                </a:solidFill>
              </a:rPr>
              <a:t>Wikipedia</a:t>
            </a:r>
            <a:r>
              <a:rPr lang="en" sz="800">
                <a:solidFill>
                  <a:srgbClr val="323232"/>
                </a:solidFill>
              </a:rPr>
              <a:t>, 26-Jan-2018. [Online]. Available: https://en.wikipedia.org/wiki/Fluidized_bed_reactor#/media/File:Fluidized_Bed_Reactor_Graphic.svg. [Accessed: 19-Sep-2018].</a:t>
            </a:r>
            <a:endParaRPr sz="800">
              <a:solidFill>
                <a:srgbClr val="323232"/>
              </a:solidFill>
            </a:endParaRPr>
          </a:p>
          <a:p>
            <a:pPr indent="-279400" lvl="0" marL="457200" marR="215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800"/>
              <a:buAutoNum type="arabicPeriod"/>
            </a:pPr>
            <a:r>
              <a:rPr lang="en" sz="800">
                <a:solidFill>
                  <a:srgbClr val="323232"/>
                </a:solidFill>
              </a:rPr>
              <a:t>L. Dormehl, “This robotic fish patrols the ocean, gathering water quality info as it swims,” </a:t>
            </a:r>
            <a:r>
              <a:rPr i="1" lang="en" sz="800">
                <a:solidFill>
                  <a:srgbClr val="323232"/>
                </a:solidFill>
              </a:rPr>
              <a:t>Digital Trends</a:t>
            </a:r>
            <a:r>
              <a:rPr lang="en" sz="800">
                <a:solidFill>
                  <a:srgbClr val="323232"/>
                </a:solidFill>
              </a:rPr>
              <a:t>, 17-May-2017. [Online]. Available: https://www.digitaltrends.com/cool-tech/fish-robot-senses-water-quality/. [Accessed: 19-Sep-2018].</a:t>
            </a:r>
            <a:endParaRPr sz="800">
              <a:solidFill>
                <a:srgbClr val="323232"/>
              </a:solidFill>
            </a:endParaRPr>
          </a:p>
          <a:p>
            <a:pPr indent="0" lvl="0" marL="457200" marR="21590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23232"/>
              </a:solidFill>
            </a:endParaRPr>
          </a:p>
          <a:p>
            <a:pPr indent="0" lvl="0" marL="457200" marR="21590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23232"/>
              </a:solidFill>
            </a:endParaRPr>
          </a:p>
          <a:p>
            <a:pPr indent="0" lvl="0" marL="457200" marR="21590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Client: Dr. Alice C. Gibb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Gibb Lab, NAU, Wettaw Building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Interests are in Morphology and Physiology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Utilize high </a:t>
            </a:r>
            <a:r>
              <a:rPr lang="en" sz="1800"/>
              <a:t>frame rate</a:t>
            </a:r>
            <a:r>
              <a:rPr lang="en" sz="1800"/>
              <a:t> cameras to analyze motion in fish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Electromyography to analyze the sequence which muscle cells activate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63"/>
            <a:ext cx="38100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832400" y="4130725"/>
            <a:ext cx="3737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Fig 1: Round Tail Chub - Gibb Lab </a:t>
            </a:r>
            <a:endParaRPr i="1" sz="800"/>
          </a:p>
        </p:txBody>
      </p:sp>
      <p:sp>
        <p:nvSpPr>
          <p:cNvPr id="65" name="Google Shape;65;p14"/>
          <p:cNvSpPr txBox="1"/>
          <p:nvPr/>
        </p:nvSpPr>
        <p:spPr>
          <a:xfrm>
            <a:off x="7757100" y="4796700"/>
            <a:ext cx="13869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James Brooks</a:t>
            </a:r>
            <a:endParaRPr i="1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Fish oscillate their bodies to force water into sand to bury themselves.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Build Test Equipment which can mimic the reactions needed to force water into sand-- a process called fluidization.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Adapt Test Equipment data into a remote-controlled biomimetic robotic-fish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Mechanisms which induce fluidization of substrate can be applied to</a:t>
            </a:r>
            <a:r>
              <a:rPr lang="en"/>
              <a:t>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Self-Burying Drones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Boat Anchors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Biomimetic Robotic-Fish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Test Equipment Goals: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Best shapes for rapid burial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Which substrates are too heavy for body size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75" y="3111925"/>
            <a:ext cx="2908025" cy="16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7963250" y="4872000"/>
            <a:ext cx="28416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James Brooks</a:t>
            </a:r>
            <a:endParaRPr i="1" sz="1100"/>
          </a:p>
        </p:txBody>
      </p:sp>
      <p:sp>
        <p:nvSpPr>
          <p:cNvPr id="75" name="Google Shape;75;p15"/>
          <p:cNvSpPr txBox="1"/>
          <p:nvPr/>
        </p:nvSpPr>
        <p:spPr>
          <a:xfrm>
            <a:off x="711500" y="4674825"/>
            <a:ext cx="25257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Fig 2 Flounder burying itself in sand [1]</a:t>
            </a:r>
            <a:endParaRPr i="1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48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Stage 1 : Build Test Fixture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Measure amplitude and frequency of oscillations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Modular components to switch test parameters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 Visibility of Test Specimen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225" y="558150"/>
            <a:ext cx="3101650" cy="16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5433225" y="2163725"/>
            <a:ext cx="30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434343"/>
                </a:solidFill>
              </a:rPr>
              <a:t>Fig 4: Undulation frequency affects burial performance in living and model flatfishes </a:t>
            </a:r>
            <a:r>
              <a:rPr lang="en" sz="800">
                <a:solidFill>
                  <a:srgbClr val="434343"/>
                </a:solidFill>
              </a:rPr>
              <a:t>Amberle McKeea, Ian MacDonald, Stacy C. Farina, Adam P. Summers [2]</a:t>
            </a:r>
            <a:endParaRPr sz="800">
              <a:solidFill>
                <a:srgbClr val="434343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8037550" y="4787100"/>
            <a:ext cx="24369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James Brooks</a:t>
            </a:r>
            <a:endParaRPr i="1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466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Stage 2: Build Biomimetic Fish Prototype</a:t>
            </a:r>
            <a:endParaRPr b="1" u="sng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Self-burying functionality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Controller to send signals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Computer to receive signals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Power Supply for syst</a:t>
            </a:r>
            <a:r>
              <a:rPr lang="en" sz="2400"/>
              <a:t>ems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Motors to generate momentum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Mimics Fish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u="sng"/>
          </a:p>
        </p:txBody>
      </p:sp>
      <p:sp>
        <p:nvSpPr>
          <p:cNvPr id="91" name="Google Shape;91;p17"/>
          <p:cNvSpPr txBox="1"/>
          <p:nvPr/>
        </p:nvSpPr>
        <p:spPr>
          <a:xfrm>
            <a:off x="8044725" y="4785375"/>
            <a:ext cx="24273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James Brooks</a:t>
            </a:r>
            <a:endParaRPr i="1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Benchmarking - Wave Generating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62975" y="12116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Wave Pool</a:t>
            </a:r>
            <a:endParaRPr sz="2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Generates a wave that propagates small distances</a:t>
            </a:r>
            <a:endParaRPr sz="1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Jack Hammer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Actuates to break up material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638" y="950188"/>
            <a:ext cx="38209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5503325" y="4670775"/>
            <a:ext cx="22014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Figure 5 : Jack Hammer [3]</a:t>
            </a:r>
            <a:endParaRPr i="1" sz="800"/>
          </a:p>
        </p:txBody>
      </p:sp>
      <p:sp>
        <p:nvSpPr>
          <p:cNvPr id="100" name="Google Shape;100;p18"/>
          <p:cNvSpPr txBox="1"/>
          <p:nvPr/>
        </p:nvSpPr>
        <p:spPr>
          <a:xfrm>
            <a:off x="8123050" y="4834200"/>
            <a:ext cx="13419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Nathan Servis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Benchmarking - Fluidization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Fluidization Beds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Used to separate Materials, as well as use in Chemical reactors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Quick Sand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575" y="838200"/>
            <a:ext cx="28575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5672675" y="4402675"/>
            <a:ext cx="22296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Figure 6: Fluidization Bed [4]</a:t>
            </a:r>
            <a:endParaRPr i="1" sz="800"/>
          </a:p>
        </p:txBody>
      </p:sp>
      <p:sp>
        <p:nvSpPr>
          <p:cNvPr id="109" name="Google Shape;109;p19"/>
          <p:cNvSpPr txBox="1"/>
          <p:nvPr/>
        </p:nvSpPr>
        <p:spPr>
          <a:xfrm>
            <a:off x="8123050" y="4834200"/>
            <a:ext cx="13419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Nathan Servis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- Robotics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Cartesian Coordinate Robot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Device that moves in x and y coordinates (I.e. CNC and 3D printer)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Fish Robot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Autonomous fish that travels the oceans examining ph levels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599" cy="30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4390525" y="4109600"/>
            <a:ext cx="30057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Figure 7 : Robotic fish, from the university of spain [5]</a:t>
            </a:r>
            <a:endParaRPr i="1" sz="800"/>
          </a:p>
        </p:txBody>
      </p:sp>
      <p:sp>
        <p:nvSpPr>
          <p:cNvPr id="118" name="Google Shape;118;p20"/>
          <p:cNvSpPr txBox="1"/>
          <p:nvPr/>
        </p:nvSpPr>
        <p:spPr>
          <a:xfrm>
            <a:off x="8123050" y="4834200"/>
            <a:ext cx="13419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Nathan Servis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Requirements (CR)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Actuator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Test subjects with different sizes &amp; shapes</a:t>
            </a:r>
            <a:endParaRPr>
              <a:highlight>
                <a:srgbClr val="FFFF00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Generate different  oscillations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electronically controlled</a:t>
            </a:r>
            <a:endParaRPr/>
          </a:p>
        </p:txBody>
      </p:sp>
      <p:sp>
        <p:nvSpPr>
          <p:cNvPr id="125" name="Google Shape;125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Robotic Fish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Depth (1 ft)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Buries itself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Convert substrate into fluid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Biomimetic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Remote controlled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Water resistant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Varied amplitude &amp; frequency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Durability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Reliability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8123050" y="4834200"/>
            <a:ext cx="13419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Shuiab Alshuaib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